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57" r:id="rId2"/>
    <p:sldId id="286" r:id="rId3"/>
    <p:sldId id="266" r:id="rId4"/>
    <p:sldId id="300" r:id="rId5"/>
    <p:sldId id="28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3680" autoAdjust="0"/>
  </p:normalViewPr>
  <p:slideViewPr>
    <p:cSldViewPr snapToGrid="0" showGuides="1">
      <p:cViewPr varScale="1">
        <p:scale>
          <a:sx n="70" d="100"/>
          <a:sy n="70" d="100"/>
        </p:scale>
        <p:origin x="2154"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372"/>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2ABD1-8B5F-4F87-8997-D836F69CDF78}"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8B0DF8F6-29E0-48C1-A2E4-DA0A744E3F98}">
      <dgm:prSet custT="1"/>
      <dgm:spPr/>
      <dgm:t>
        <a:bodyPr/>
        <a:lstStyle/>
        <a:p>
          <a:pPr algn="ctr">
            <a:lnSpc>
              <a:spcPct val="100000"/>
            </a:lnSpc>
            <a:defRPr b="1"/>
          </a:pPr>
          <a:endParaRPr lang="en-GB" sz="1800" dirty="0"/>
        </a:p>
        <a:p>
          <a:pPr algn="ctr">
            <a:lnSpc>
              <a:spcPct val="100000"/>
            </a:lnSpc>
            <a:defRPr b="1"/>
          </a:pPr>
          <a:endParaRPr lang="en-GB" sz="1800" dirty="0"/>
        </a:p>
        <a:p>
          <a:pPr algn="ctr">
            <a:lnSpc>
              <a:spcPct val="100000"/>
            </a:lnSpc>
            <a:defRPr b="1"/>
          </a:pPr>
          <a:r>
            <a:rPr lang="en-GB" sz="1800" dirty="0"/>
            <a:t>The "university rankings" dataset includes information on universities from various countries and their rankings based on three different ranking systems: </a:t>
          </a:r>
          <a:endParaRPr lang="en-US" sz="1800" dirty="0"/>
        </a:p>
      </dgm:t>
    </dgm:pt>
    <dgm:pt modelId="{DE007118-BA6E-4030-B5F0-05851126C6FC}" type="parTrans" cxnId="{975A173B-3C8D-46AF-9B14-B8EC9BB10E71}">
      <dgm:prSet/>
      <dgm:spPr/>
      <dgm:t>
        <a:bodyPr/>
        <a:lstStyle/>
        <a:p>
          <a:endParaRPr lang="en-US"/>
        </a:p>
      </dgm:t>
    </dgm:pt>
    <dgm:pt modelId="{EB39C5A9-6953-48BC-99E1-3660C60AB924}" type="sibTrans" cxnId="{975A173B-3C8D-46AF-9B14-B8EC9BB10E71}">
      <dgm:prSet/>
      <dgm:spPr/>
      <dgm:t>
        <a:bodyPr/>
        <a:lstStyle/>
        <a:p>
          <a:endParaRPr lang="en-US"/>
        </a:p>
      </dgm:t>
    </dgm:pt>
    <dgm:pt modelId="{E9EAEFCD-D892-4F91-A611-651CDB9CF908}">
      <dgm:prSet custT="1"/>
      <dgm:spPr/>
      <dgm:t>
        <a:bodyPr/>
        <a:lstStyle/>
        <a:p>
          <a:pPr>
            <a:lnSpc>
              <a:spcPct val="100000"/>
            </a:lnSpc>
            <a:defRPr b="1"/>
          </a:pPr>
          <a:r>
            <a:rPr lang="en-GB" sz="1800" dirty="0"/>
            <a:t>It contains data on countries represented, ranked universities, criteria used, and measurements such as student numbers and student-to-staff ratio. </a:t>
          </a:r>
          <a:br>
            <a:rPr lang="en-GB" sz="1800" dirty="0"/>
          </a:br>
          <a:br>
            <a:rPr lang="en-GB" sz="1800" dirty="0"/>
          </a:br>
          <a:r>
            <a:rPr lang="en-GB" sz="1800" dirty="0"/>
            <a:t>The main table, university_ranking_year, has scores and criteria for each university per year, enabling analysis of university performance across rankings over time.</a:t>
          </a:r>
          <a:endParaRPr lang="en-US" sz="1800" dirty="0"/>
        </a:p>
      </dgm:t>
    </dgm:pt>
    <dgm:pt modelId="{9DB322C6-8F93-4F51-B5CA-22A1FA03EE3F}" type="parTrans" cxnId="{2E2B1093-5BDC-43A2-8812-73996732E101}">
      <dgm:prSet/>
      <dgm:spPr/>
      <dgm:t>
        <a:bodyPr/>
        <a:lstStyle/>
        <a:p>
          <a:endParaRPr lang="en-US"/>
        </a:p>
      </dgm:t>
    </dgm:pt>
    <dgm:pt modelId="{F24F3713-CB77-4060-AC17-E0753BE2A49C}" type="sibTrans" cxnId="{2E2B1093-5BDC-43A2-8812-73996732E101}">
      <dgm:prSet/>
      <dgm:spPr/>
      <dgm:t>
        <a:bodyPr/>
        <a:lstStyle/>
        <a:p>
          <a:endParaRPr lang="en-US"/>
        </a:p>
      </dgm:t>
    </dgm:pt>
    <dgm:pt modelId="{7581D894-E5D5-4F38-82F1-56CD7DDA496E}">
      <dgm:prSet custT="1"/>
      <dgm:spPr/>
      <dgm:t>
        <a:bodyPr/>
        <a:lstStyle/>
        <a:p>
          <a:pPr>
            <a:lnSpc>
              <a:spcPct val="100000"/>
            </a:lnSpc>
            <a:defRPr b="1"/>
          </a:pPr>
          <a:endParaRPr lang="en-GB" sz="1800" dirty="0"/>
        </a:p>
        <a:p>
          <a:pPr>
            <a:lnSpc>
              <a:spcPct val="100000"/>
            </a:lnSpc>
            <a:defRPr b="1"/>
          </a:pPr>
          <a:r>
            <a:rPr lang="en-GB" sz="1800" dirty="0"/>
            <a:t>There are a few hundred universities in the sample data, and 21 different ranking criteria across three different systems.</a:t>
          </a:r>
          <a:br>
            <a:rPr lang="en-GB" sz="1800" dirty="0"/>
          </a:br>
          <a:br>
            <a:rPr lang="en-GB" sz="1800" dirty="0"/>
          </a:br>
          <a:r>
            <a:rPr lang="en-GB" sz="1800" dirty="0"/>
            <a:t> The data exists for the years 2005 to 2016.</a:t>
          </a:r>
          <a:endParaRPr lang="en-US" sz="1800" dirty="0"/>
        </a:p>
      </dgm:t>
    </dgm:pt>
    <dgm:pt modelId="{17E3C334-1035-483B-A7BD-ED8FEB465E2A}" type="parTrans" cxnId="{7754241B-038D-49D3-A584-9FD7B69F9222}">
      <dgm:prSet/>
      <dgm:spPr/>
      <dgm:t>
        <a:bodyPr/>
        <a:lstStyle/>
        <a:p>
          <a:endParaRPr lang="en-US"/>
        </a:p>
      </dgm:t>
    </dgm:pt>
    <dgm:pt modelId="{55CD3844-AB88-4060-8C26-44D217547851}" type="sibTrans" cxnId="{7754241B-038D-49D3-A584-9FD7B69F9222}">
      <dgm:prSet/>
      <dgm:spPr/>
      <dgm:t>
        <a:bodyPr/>
        <a:lstStyle/>
        <a:p>
          <a:endParaRPr lang="en-US"/>
        </a:p>
      </dgm:t>
    </dgm:pt>
    <dgm:pt modelId="{528B339B-F4C6-4EEC-B872-4452CA5B83E0}" type="pres">
      <dgm:prSet presAssocID="{FA92ABD1-8B5F-4F87-8997-D836F69CDF78}" presName="root" presStyleCnt="0">
        <dgm:presLayoutVars>
          <dgm:dir/>
          <dgm:resizeHandles val="exact"/>
        </dgm:presLayoutVars>
      </dgm:prSet>
      <dgm:spPr/>
    </dgm:pt>
    <dgm:pt modelId="{07ADEE39-776B-4EFC-B687-93F8B533B3F9}" type="pres">
      <dgm:prSet presAssocID="{8B0DF8F6-29E0-48C1-A2E4-DA0A744E3F98}" presName="compNode" presStyleCnt="0"/>
      <dgm:spPr/>
    </dgm:pt>
    <dgm:pt modelId="{F360CC65-62E1-4E40-9044-6E0D1E5F1936}" type="pres">
      <dgm:prSet presAssocID="{8B0DF8F6-29E0-48C1-A2E4-DA0A744E3F98}" presName="iconRect" presStyleLbl="node1" presStyleIdx="0" presStyleCnt="3" custLinFactNeighborX="86738" custLinFactNeighborY="-143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ED5915E9-C2DD-4426-A36B-7970A54D4DEF}" type="pres">
      <dgm:prSet presAssocID="{8B0DF8F6-29E0-48C1-A2E4-DA0A744E3F98}" presName="iconSpace" presStyleCnt="0"/>
      <dgm:spPr/>
    </dgm:pt>
    <dgm:pt modelId="{A0E9F9E9-AB58-4FE2-AD1C-0BDE8E0E5B67}" type="pres">
      <dgm:prSet presAssocID="{8B0DF8F6-29E0-48C1-A2E4-DA0A744E3F98}" presName="parTx" presStyleLbl="revTx" presStyleIdx="0" presStyleCnt="6">
        <dgm:presLayoutVars>
          <dgm:chMax val="0"/>
          <dgm:chPref val="0"/>
        </dgm:presLayoutVars>
      </dgm:prSet>
      <dgm:spPr/>
    </dgm:pt>
    <dgm:pt modelId="{5056643F-5790-4DF8-BF61-BCD87D2B5452}" type="pres">
      <dgm:prSet presAssocID="{8B0DF8F6-29E0-48C1-A2E4-DA0A744E3F98}" presName="txSpace" presStyleCnt="0"/>
      <dgm:spPr/>
    </dgm:pt>
    <dgm:pt modelId="{2F46D472-EC5F-4037-8E79-E3DC49DA9DD2}" type="pres">
      <dgm:prSet presAssocID="{8B0DF8F6-29E0-48C1-A2E4-DA0A744E3F98}" presName="desTx" presStyleLbl="revTx" presStyleIdx="1" presStyleCnt="6" custLinFactY="-30124" custLinFactNeighborX="3224" custLinFactNeighborY="-100000">
        <dgm:presLayoutVars/>
      </dgm:prSet>
      <dgm:spPr/>
    </dgm:pt>
    <dgm:pt modelId="{9D835087-08A9-4239-9862-2EF8BFC395B3}" type="pres">
      <dgm:prSet presAssocID="{EB39C5A9-6953-48BC-99E1-3660C60AB924}" presName="sibTrans" presStyleCnt="0"/>
      <dgm:spPr/>
    </dgm:pt>
    <dgm:pt modelId="{4F8A43D5-F057-4393-958A-FE0E64DAFFA6}" type="pres">
      <dgm:prSet presAssocID="{E9EAEFCD-D892-4F91-A611-651CDB9CF908}" presName="compNode" presStyleCnt="0"/>
      <dgm:spPr/>
    </dgm:pt>
    <dgm:pt modelId="{4C28010A-265A-4087-A291-67EE2D3DE8E5}" type="pres">
      <dgm:prSet presAssocID="{E9EAEFCD-D892-4F91-A611-651CDB9CF908}" presName="iconRect" presStyleLbl="node1" presStyleIdx="1" presStyleCnt="3" custLinFactNeighborX="73117" custLinFactNeighborY="-286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F6AAB0AC-F6A1-4A3D-9F14-43BDB34A1D85}" type="pres">
      <dgm:prSet presAssocID="{E9EAEFCD-D892-4F91-A611-651CDB9CF908}" presName="iconSpace" presStyleCnt="0"/>
      <dgm:spPr/>
    </dgm:pt>
    <dgm:pt modelId="{E2A32E51-BFF1-488D-95B3-3ACF9E68E03A}" type="pres">
      <dgm:prSet presAssocID="{E9EAEFCD-D892-4F91-A611-651CDB9CF908}" presName="parTx" presStyleLbl="revTx" presStyleIdx="2" presStyleCnt="6" custLinFactNeighborX="0" custLinFactNeighborY="-879">
        <dgm:presLayoutVars>
          <dgm:chMax val="0"/>
          <dgm:chPref val="0"/>
        </dgm:presLayoutVars>
      </dgm:prSet>
      <dgm:spPr/>
    </dgm:pt>
    <dgm:pt modelId="{4D2C9E5F-4E96-497E-AE48-F66E487910B9}" type="pres">
      <dgm:prSet presAssocID="{E9EAEFCD-D892-4F91-A611-651CDB9CF908}" presName="txSpace" presStyleCnt="0"/>
      <dgm:spPr/>
    </dgm:pt>
    <dgm:pt modelId="{1700399B-5506-4184-94CD-F7733FF38C15}" type="pres">
      <dgm:prSet presAssocID="{E9EAEFCD-D892-4F91-A611-651CDB9CF908}" presName="desTx" presStyleLbl="revTx" presStyleIdx="3" presStyleCnt="6">
        <dgm:presLayoutVars/>
      </dgm:prSet>
      <dgm:spPr/>
    </dgm:pt>
    <dgm:pt modelId="{89B0F445-89D0-4B98-896C-3E7B2FF58ED9}" type="pres">
      <dgm:prSet presAssocID="{F24F3713-CB77-4060-AC17-E0753BE2A49C}" presName="sibTrans" presStyleCnt="0"/>
      <dgm:spPr/>
    </dgm:pt>
    <dgm:pt modelId="{8A739A70-D82B-4D1E-AB79-4C865CA880BC}" type="pres">
      <dgm:prSet presAssocID="{7581D894-E5D5-4F38-82F1-56CD7DDA496E}" presName="compNode" presStyleCnt="0"/>
      <dgm:spPr/>
    </dgm:pt>
    <dgm:pt modelId="{157325BA-FAFF-4C0A-94EE-B04420D80B43}" type="pres">
      <dgm:prSet presAssocID="{7581D894-E5D5-4F38-82F1-56CD7DDA496E}" presName="iconRect" presStyleLbl="node1" presStyleIdx="2" presStyleCnt="3" custLinFactNeighborX="41577" custLinFactNeighborY="-143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18C110E1-EFD1-4FD4-92BF-DC6A4514C516}" type="pres">
      <dgm:prSet presAssocID="{7581D894-E5D5-4F38-82F1-56CD7DDA496E}" presName="iconSpace" presStyleCnt="0"/>
      <dgm:spPr/>
    </dgm:pt>
    <dgm:pt modelId="{CDA6CA1F-1BB4-472D-8070-E46F0ADED550}" type="pres">
      <dgm:prSet presAssocID="{7581D894-E5D5-4F38-82F1-56CD7DDA496E}" presName="parTx" presStyleLbl="revTx" presStyleIdx="4" presStyleCnt="6">
        <dgm:presLayoutVars>
          <dgm:chMax val="0"/>
          <dgm:chPref val="0"/>
        </dgm:presLayoutVars>
      </dgm:prSet>
      <dgm:spPr/>
    </dgm:pt>
    <dgm:pt modelId="{0EF0F527-CB89-44AF-8D7B-5A8EC80B7ED4}" type="pres">
      <dgm:prSet presAssocID="{7581D894-E5D5-4F38-82F1-56CD7DDA496E}" presName="txSpace" presStyleCnt="0"/>
      <dgm:spPr/>
    </dgm:pt>
    <dgm:pt modelId="{A44D20B7-13EA-4C28-B174-AAED2BE98B24}" type="pres">
      <dgm:prSet presAssocID="{7581D894-E5D5-4F38-82F1-56CD7DDA496E}" presName="desTx" presStyleLbl="revTx" presStyleIdx="5" presStyleCnt="6">
        <dgm:presLayoutVars/>
      </dgm:prSet>
      <dgm:spPr/>
    </dgm:pt>
  </dgm:ptLst>
  <dgm:cxnLst>
    <dgm:cxn modelId="{CAD90F01-595A-44FD-9C1D-7D45B5A361E2}" type="presOf" srcId="{FA92ABD1-8B5F-4F87-8997-D836F69CDF78}" destId="{528B339B-F4C6-4EEC-B872-4452CA5B83E0}" srcOrd="0" destOrd="0" presId="urn:microsoft.com/office/officeart/2018/2/layout/IconLabelDescriptionList"/>
    <dgm:cxn modelId="{7754241B-038D-49D3-A584-9FD7B69F9222}" srcId="{FA92ABD1-8B5F-4F87-8997-D836F69CDF78}" destId="{7581D894-E5D5-4F38-82F1-56CD7DDA496E}" srcOrd="2" destOrd="0" parTransId="{17E3C334-1035-483B-A7BD-ED8FEB465E2A}" sibTransId="{55CD3844-AB88-4060-8C26-44D217547851}"/>
    <dgm:cxn modelId="{6B579533-94A6-4678-AB7A-3AB795ACF4AC}" type="presOf" srcId="{7581D894-E5D5-4F38-82F1-56CD7DDA496E}" destId="{CDA6CA1F-1BB4-472D-8070-E46F0ADED550}" srcOrd="0" destOrd="0" presId="urn:microsoft.com/office/officeart/2018/2/layout/IconLabelDescriptionList"/>
    <dgm:cxn modelId="{975A173B-3C8D-46AF-9B14-B8EC9BB10E71}" srcId="{FA92ABD1-8B5F-4F87-8997-D836F69CDF78}" destId="{8B0DF8F6-29E0-48C1-A2E4-DA0A744E3F98}" srcOrd="0" destOrd="0" parTransId="{DE007118-BA6E-4030-B5F0-05851126C6FC}" sibTransId="{EB39C5A9-6953-48BC-99E1-3660C60AB924}"/>
    <dgm:cxn modelId="{2E2B1093-5BDC-43A2-8812-73996732E101}" srcId="{FA92ABD1-8B5F-4F87-8997-D836F69CDF78}" destId="{E9EAEFCD-D892-4F91-A611-651CDB9CF908}" srcOrd="1" destOrd="0" parTransId="{9DB322C6-8F93-4F51-B5CA-22A1FA03EE3F}" sibTransId="{F24F3713-CB77-4060-AC17-E0753BE2A49C}"/>
    <dgm:cxn modelId="{37C951C5-5308-4791-9088-6C4EEE55D284}" type="presOf" srcId="{E9EAEFCD-D892-4F91-A611-651CDB9CF908}" destId="{E2A32E51-BFF1-488D-95B3-3ACF9E68E03A}" srcOrd="0" destOrd="0" presId="urn:microsoft.com/office/officeart/2018/2/layout/IconLabelDescriptionList"/>
    <dgm:cxn modelId="{524EE1E5-4772-4B44-9013-70C61FE0C984}" type="presOf" srcId="{8B0DF8F6-29E0-48C1-A2E4-DA0A744E3F98}" destId="{A0E9F9E9-AB58-4FE2-AD1C-0BDE8E0E5B67}" srcOrd="0" destOrd="0" presId="urn:microsoft.com/office/officeart/2018/2/layout/IconLabelDescriptionList"/>
    <dgm:cxn modelId="{6228707D-0D0B-4936-975B-E6CF14F78F7F}" type="presParOf" srcId="{528B339B-F4C6-4EEC-B872-4452CA5B83E0}" destId="{07ADEE39-776B-4EFC-B687-93F8B533B3F9}" srcOrd="0" destOrd="0" presId="urn:microsoft.com/office/officeart/2018/2/layout/IconLabelDescriptionList"/>
    <dgm:cxn modelId="{4E6B00FB-ADCA-4D48-A4A3-46C78E1D5199}" type="presParOf" srcId="{07ADEE39-776B-4EFC-B687-93F8B533B3F9}" destId="{F360CC65-62E1-4E40-9044-6E0D1E5F1936}" srcOrd="0" destOrd="0" presId="urn:microsoft.com/office/officeart/2018/2/layout/IconLabelDescriptionList"/>
    <dgm:cxn modelId="{E590233D-8245-43DB-9A95-D5DEB7F42D85}" type="presParOf" srcId="{07ADEE39-776B-4EFC-B687-93F8B533B3F9}" destId="{ED5915E9-C2DD-4426-A36B-7970A54D4DEF}" srcOrd="1" destOrd="0" presId="urn:microsoft.com/office/officeart/2018/2/layout/IconLabelDescriptionList"/>
    <dgm:cxn modelId="{760DB814-0411-414B-B40F-FBA413D21032}" type="presParOf" srcId="{07ADEE39-776B-4EFC-B687-93F8B533B3F9}" destId="{A0E9F9E9-AB58-4FE2-AD1C-0BDE8E0E5B67}" srcOrd="2" destOrd="0" presId="urn:microsoft.com/office/officeart/2018/2/layout/IconLabelDescriptionList"/>
    <dgm:cxn modelId="{DA5E77DD-7540-4D87-9D91-EA2C299AD832}" type="presParOf" srcId="{07ADEE39-776B-4EFC-B687-93F8B533B3F9}" destId="{5056643F-5790-4DF8-BF61-BCD87D2B5452}" srcOrd="3" destOrd="0" presId="urn:microsoft.com/office/officeart/2018/2/layout/IconLabelDescriptionList"/>
    <dgm:cxn modelId="{D3B58875-E051-49C7-831C-B396941B792E}" type="presParOf" srcId="{07ADEE39-776B-4EFC-B687-93F8B533B3F9}" destId="{2F46D472-EC5F-4037-8E79-E3DC49DA9DD2}" srcOrd="4" destOrd="0" presId="urn:microsoft.com/office/officeart/2018/2/layout/IconLabelDescriptionList"/>
    <dgm:cxn modelId="{07D716C2-5A91-4325-ABCF-8E87D519321C}" type="presParOf" srcId="{528B339B-F4C6-4EEC-B872-4452CA5B83E0}" destId="{9D835087-08A9-4239-9862-2EF8BFC395B3}" srcOrd="1" destOrd="0" presId="urn:microsoft.com/office/officeart/2018/2/layout/IconLabelDescriptionList"/>
    <dgm:cxn modelId="{CE5FB276-1C04-4BC4-9813-F489EE96FE74}" type="presParOf" srcId="{528B339B-F4C6-4EEC-B872-4452CA5B83E0}" destId="{4F8A43D5-F057-4393-958A-FE0E64DAFFA6}" srcOrd="2" destOrd="0" presId="urn:microsoft.com/office/officeart/2018/2/layout/IconLabelDescriptionList"/>
    <dgm:cxn modelId="{616B4F3B-EB97-439E-B5AF-E977B62D3BBA}" type="presParOf" srcId="{4F8A43D5-F057-4393-958A-FE0E64DAFFA6}" destId="{4C28010A-265A-4087-A291-67EE2D3DE8E5}" srcOrd="0" destOrd="0" presId="urn:microsoft.com/office/officeart/2018/2/layout/IconLabelDescriptionList"/>
    <dgm:cxn modelId="{66C4847D-D1A6-4FFD-877F-E3DCE073D699}" type="presParOf" srcId="{4F8A43D5-F057-4393-958A-FE0E64DAFFA6}" destId="{F6AAB0AC-F6A1-4A3D-9F14-43BDB34A1D85}" srcOrd="1" destOrd="0" presId="urn:microsoft.com/office/officeart/2018/2/layout/IconLabelDescriptionList"/>
    <dgm:cxn modelId="{30673DDB-6D07-4005-89B9-0D3431D9DB83}" type="presParOf" srcId="{4F8A43D5-F057-4393-958A-FE0E64DAFFA6}" destId="{E2A32E51-BFF1-488D-95B3-3ACF9E68E03A}" srcOrd="2" destOrd="0" presId="urn:microsoft.com/office/officeart/2018/2/layout/IconLabelDescriptionList"/>
    <dgm:cxn modelId="{2B57F610-BCDF-4ABD-890D-DFD2C432BB32}" type="presParOf" srcId="{4F8A43D5-F057-4393-958A-FE0E64DAFFA6}" destId="{4D2C9E5F-4E96-497E-AE48-F66E487910B9}" srcOrd="3" destOrd="0" presId="urn:microsoft.com/office/officeart/2018/2/layout/IconLabelDescriptionList"/>
    <dgm:cxn modelId="{810A3116-1DC9-4F07-946A-71895BAE2C54}" type="presParOf" srcId="{4F8A43D5-F057-4393-958A-FE0E64DAFFA6}" destId="{1700399B-5506-4184-94CD-F7733FF38C15}" srcOrd="4" destOrd="0" presId="urn:microsoft.com/office/officeart/2018/2/layout/IconLabelDescriptionList"/>
    <dgm:cxn modelId="{78B65185-2CCE-411E-AC54-801E42F2102C}" type="presParOf" srcId="{528B339B-F4C6-4EEC-B872-4452CA5B83E0}" destId="{89B0F445-89D0-4B98-896C-3E7B2FF58ED9}" srcOrd="3" destOrd="0" presId="urn:microsoft.com/office/officeart/2018/2/layout/IconLabelDescriptionList"/>
    <dgm:cxn modelId="{89D0A78F-0655-40C5-935A-548087106960}" type="presParOf" srcId="{528B339B-F4C6-4EEC-B872-4452CA5B83E0}" destId="{8A739A70-D82B-4D1E-AB79-4C865CA880BC}" srcOrd="4" destOrd="0" presId="urn:microsoft.com/office/officeart/2018/2/layout/IconLabelDescriptionList"/>
    <dgm:cxn modelId="{09E521F3-FA79-430F-A38E-A8A54BB9A156}" type="presParOf" srcId="{8A739A70-D82B-4D1E-AB79-4C865CA880BC}" destId="{157325BA-FAFF-4C0A-94EE-B04420D80B43}" srcOrd="0" destOrd="0" presId="urn:microsoft.com/office/officeart/2018/2/layout/IconLabelDescriptionList"/>
    <dgm:cxn modelId="{813B7015-B07A-4076-A179-E2E1C54A0EF8}" type="presParOf" srcId="{8A739A70-D82B-4D1E-AB79-4C865CA880BC}" destId="{18C110E1-EFD1-4FD4-92BF-DC6A4514C516}" srcOrd="1" destOrd="0" presId="urn:microsoft.com/office/officeart/2018/2/layout/IconLabelDescriptionList"/>
    <dgm:cxn modelId="{4466147D-F601-45E9-B66E-C50C37E9609B}" type="presParOf" srcId="{8A739A70-D82B-4D1E-AB79-4C865CA880BC}" destId="{CDA6CA1F-1BB4-472D-8070-E46F0ADED550}" srcOrd="2" destOrd="0" presId="urn:microsoft.com/office/officeart/2018/2/layout/IconLabelDescriptionList"/>
    <dgm:cxn modelId="{648F6040-03E8-4B84-9F82-E19E754F04C6}" type="presParOf" srcId="{8A739A70-D82B-4D1E-AB79-4C865CA880BC}" destId="{0EF0F527-CB89-44AF-8D7B-5A8EC80B7ED4}" srcOrd="3" destOrd="0" presId="urn:microsoft.com/office/officeart/2018/2/layout/IconLabelDescriptionList"/>
    <dgm:cxn modelId="{8F6FC370-F1FC-4394-B533-CD720C8ED52A}" type="presParOf" srcId="{8A739A70-D82B-4D1E-AB79-4C865CA880BC}" destId="{A44D20B7-13EA-4C28-B174-AAED2BE98B24}"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0CC65-62E1-4E40-9044-6E0D1E5F1936}">
      <dsp:nvSpPr>
        <dsp:cNvPr id="0" name=""/>
        <dsp:cNvSpPr/>
      </dsp:nvSpPr>
      <dsp:spPr>
        <a:xfrm>
          <a:off x="1049530" y="0"/>
          <a:ext cx="1202223" cy="12022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E9F9E9-AB58-4FE2-AD1C-0BDE8E0E5B67}">
      <dsp:nvSpPr>
        <dsp:cNvPr id="0" name=""/>
        <dsp:cNvSpPr/>
      </dsp:nvSpPr>
      <dsp:spPr>
        <a:xfrm>
          <a:off x="6746" y="1414792"/>
          <a:ext cx="3434923" cy="3357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endParaRPr lang="en-GB" sz="1800" kern="1200" dirty="0"/>
        </a:p>
        <a:p>
          <a:pPr marL="0" lvl="0" indent="0" algn="ctr" defTabSz="800100">
            <a:lnSpc>
              <a:spcPct val="100000"/>
            </a:lnSpc>
            <a:spcBef>
              <a:spcPct val="0"/>
            </a:spcBef>
            <a:spcAft>
              <a:spcPct val="35000"/>
            </a:spcAft>
            <a:buNone/>
            <a:defRPr b="1"/>
          </a:pPr>
          <a:endParaRPr lang="en-GB" sz="1800" kern="1200" dirty="0"/>
        </a:p>
        <a:p>
          <a:pPr marL="0" lvl="0" indent="0" algn="ctr" defTabSz="800100">
            <a:lnSpc>
              <a:spcPct val="100000"/>
            </a:lnSpc>
            <a:spcBef>
              <a:spcPct val="0"/>
            </a:spcBef>
            <a:spcAft>
              <a:spcPct val="35000"/>
            </a:spcAft>
            <a:buNone/>
            <a:defRPr b="1"/>
          </a:pPr>
          <a:r>
            <a:rPr lang="en-GB" sz="1800" kern="1200" dirty="0"/>
            <a:t>The "university rankings" dataset includes information on universities from various countries and their rankings based on three different ranking systems: </a:t>
          </a:r>
          <a:endParaRPr lang="en-US" sz="1800" kern="1200" dirty="0"/>
        </a:p>
      </dsp:txBody>
      <dsp:txXfrm>
        <a:off x="6746" y="1414792"/>
        <a:ext cx="3434923" cy="3357149"/>
      </dsp:txXfrm>
    </dsp:sp>
    <dsp:sp modelId="{2F46D472-EC5F-4037-8E79-E3DC49DA9DD2}">
      <dsp:nvSpPr>
        <dsp:cNvPr id="0" name=""/>
        <dsp:cNvSpPr/>
      </dsp:nvSpPr>
      <dsp:spPr>
        <a:xfrm>
          <a:off x="117488" y="4776259"/>
          <a:ext cx="3434923" cy="72663"/>
        </a:xfrm>
        <a:prstGeom prst="rect">
          <a:avLst/>
        </a:prstGeom>
        <a:noFill/>
        <a:ln>
          <a:noFill/>
        </a:ln>
        <a:effectLst/>
      </dsp:spPr>
      <dsp:style>
        <a:lnRef idx="0">
          <a:scrgbClr r="0" g="0" b="0"/>
        </a:lnRef>
        <a:fillRef idx="0">
          <a:scrgbClr r="0" g="0" b="0"/>
        </a:fillRef>
        <a:effectRef idx="0">
          <a:scrgbClr r="0" g="0" b="0"/>
        </a:effectRef>
        <a:fontRef idx="minor"/>
      </dsp:style>
    </dsp:sp>
    <dsp:sp modelId="{4C28010A-265A-4087-A291-67EE2D3DE8E5}">
      <dsp:nvSpPr>
        <dsp:cNvPr id="0" name=""/>
        <dsp:cNvSpPr/>
      </dsp:nvSpPr>
      <dsp:spPr>
        <a:xfrm>
          <a:off x="4921811" y="0"/>
          <a:ext cx="1202223" cy="12022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A32E51-BFF1-488D-95B3-3ACF9E68E03A}">
      <dsp:nvSpPr>
        <dsp:cNvPr id="0" name=""/>
        <dsp:cNvSpPr/>
      </dsp:nvSpPr>
      <dsp:spPr>
        <a:xfrm>
          <a:off x="4042781" y="1385283"/>
          <a:ext cx="3434923" cy="3357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GB" sz="1800" kern="1200" dirty="0"/>
            <a:t>It contains data on countries represented, ranked universities, criteria used, and measurements such as student numbers and student-to-staff ratio. </a:t>
          </a:r>
          <a:br>
            <a:rPr lang="en-GB" sz="1800" kern="1200" dirty="0"/>
          </a:br>
          <a:br>
            <a:rPr lang="en-GB" sz="1800" kern="1200" dirty="0"/>
          </a:br>
          <a:r>
            <a:rPr lang="en-GB" sz="1800" kern="1200" dirty="0"/>
            <a:t>The main table, university_ranking_year, has scores and criteria for each university per year, enabling analysis of university performance across rankings over time.</a:t>
          </a:r>
          <a:endParaRPr lang="en-US" sz="1800" kern="1200" dirty="0"/>
        </a:p>
      </dsp:txBody>
      <dsp:txXfrm>
        <a:off x="4042781" y="1385283"/>
        <a:ext cx="3434923" cy="3357149"/>
      </dsp:txXfrm>
    </dsp:sp>
    <dsp:sp modelId="{1700399B-5506-4184-94CD-F7733FF38C15}">
      <dsp:nvSpPr>
        <dsp:cNvPr id="0" name=""/>
        <dsp:cNvSpPr/>
      </dsp:nvSpPr>
      <dsp:spPr>
        <a:xfrm>
          <a:off x="4042781" y="4870811"/>
          <a:ext cx="3434923" cy="72663"/>
        </a:xfrm>
        <a:prstGeom prst="rect">
          <a:avLst/>
        </a:prstGeom>
        <a:noFill/>
        <a:ln>
          <a:noFill/>
        </a:ln>
        <a:effectLst/>
      </dsp:spPr>
      <dsp:style>
        <a:lnRef idx="0">
          <a:scrgbClr r="0" g="0" b="0"/>
        </a:lnRef>
        <a:fillRef idx="0">
          <a:scrgbClr r="0" g="0" b="0"/>
        </a:fillRef>
        <a:effectRef idx="0">
          <a:scrgbClr r="0" g="0" b="0"/>
        </a:effectRef>
        <a:fontRef idx="minor"/>
      </dsp:style>
    </dsp:sp>
    <dsp:sp modelId="{157325BA-FAFF-4C0A-94EE-B04420D80B43}">
      <dsp:nvSpPr>
        <dsp:cNvPr id="0" name=""/>
        <dsp:cNvSpPr/>
      </dsp:nvSpPr>
      <dsp:spPr>
        <a:xfrm>
          <a:off x="8578665" y="0"/>
          <a:ext cx="1202223" cy="12022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A6CA1F-1BB4-472D-8070-E46F0ADED550}">
      <dsp:nvSpPr>
        <dsp:cNvPr id="0" name=""/>
        <dsp:cNvSpPr/>
      </dsp:nvSpPr>
      <dsp:spPr>
        <a:xfrm>
          <a:off x="8078816" y="1414792"/>
          <a:ext cx="3434923" cy="3357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endParaRPr lang="en-GB" sz="1800" kern="1200" dirty="0"/>
        </a:p>
        <a:p>
          <a:pPr marL="0" lvl="0" indent="0" algn="l" defTabSz="800100">
            <a:lnSpc>
              <a:spcPct val="100000"/>
            </a:lnSpc>
            <a:spcBef>
              <a:spcPct val="0"/>
            </a:spcBef>
            <a:spcAft>
              <a:spcPct val="35000"/>
            </a:spcAft>
            <a:buNone/>
            <a:defRPr b="1"/>
          </a:pPr>
          <a:r>
            <a:rPr lang="en-GB" sz="1800" kern="1200" dirty="0"/>
            <a:t>There are a few hundred universities in the sample data, and 21 different ranking criteria across three different systems.</a:t>
          </a:r>
          <a:br>
            <a:rPr lang="en-GB" sz="1800" kern="1200" dirty="0"/>
          </a:br>
          <a:br>
            <a:rPr lang="en-GB" sz="1800" kern="1200" dirty="0"/>
          </a:br>
          <a:r>
            <a:rPr lang="en-GB" sz="1800" kern="1200" dirty="0"/>
            <a:t> The data exists for the years 2005 to 2016.</a:t>
          </a:r>
          <a:endParaRPr lang="en-US" sz="1800" kern="1200" dirty="0"/>
        </a:p>
      </dsp:txBody>
      <dsp:txXfrm>
        <a:off x="8078816" y="1414792"/>
        <a:ext cx="3434923" cy="3357149"/>
      </dsp:txXfrm>
    </dsp:sp>
    <dsp:sp modelId="{A44D20B7-13EA-4C28-B174-AAED2BE98B24}">
      <dsp:nvSpPr>
        <dsp:cNvPr id="0" name=""/>
        <dsp:cNvSpPr/>
      </dsp:nvSpPr>
      <dsp:spPr>
        <a:xfrm>
          <a:off x="8078816" y="4870811"/>
          <a:ext cx="3434923" cy="726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7/21/2023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Hi everyone,</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My name is Shiraj Ahmad,</a:t>
            </a:r>
          </a:p>
          <a:p>
            <a:pPr algn="l"/>
            <a:r>
              <a:rPr lang="en-GB" b="0" i="0" dirty="0">
                <a:solidFill>
                  <a:srgbClr val="1F1F1F"/>
                </a:solidFill>
                <a:effectLst/>
                <a:latin typeface="Google Sans"/>
              </a:rPr>
              <a:t> and I'm a mentor here for data science. </a:t>
            </a:r>
          </a:p>
          <a:p>
            <a:pPr algn="l"/>
            <a:r>
              <a:rPr lang="en-GB" b="0" i="0" dirty="0">
                <a:solidFill>
                  <a:srgbClr val="1F1F1F"/>
                </a:solidFill>
                <a:effectLst/>
                <a:latin typeface="Google Sans"/>
              </a:rPr>
              <a:t>In this session, I'll be explaining Power BI's Capstone Project: University Ranking.</a:t>
            </a:r>
          </a:p>
          <a:p>
            <a:pPr algn="l"/>
            <a:r>
              <a:rPr lang="en-GB" b="0" i="0" dirty="0">
                <a:solidFill>
                  <a:srgbClr val="1F1F1F"/>
                </a:solidFill>
                <a:effectLst/>
                <a:latin typeface="Google Sans"/>
              </a:rPr>
              <a:t>First, congratulations on completing Excel, SQL, and Power BI. </a:t>
            </a:r>
          </a:p>
          <a:p>
            <a:pPr algn="l"/>
            <a:r>
              <a:rPr lang="en-GB" b="0" i="0" dirty="0">
                <a:solidFill>
                  <a:srgbClr val="1F1F1F"/>
                </a:solidFill>
                <a:effectLst/>
                <a:latin typeface="Google Sans"/>
              </a:rPr>
              <a:t>After completing this Capstone Project, you'll be job-ready!</a:t>
            </a:r>
          </a:p>
          <a:p>
            <a:pPr algn="l"/>
            <a:r>
              <a:rPr lang="en-GB" b="0" i="0" dirty="0">
                <a:solidFill>
                  <a:srgbClr val="1F1F1F"/>
                </a:solidFill>
                <a:effectLst/>
                <a:latin typeface="Google Sans"/>
              </a:rPr>
              <a:t>So, let's get started.</a:t>
            </a:r>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1523511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get an overview of the dataset.</a:t>
            </a:r>
          </a:p>
          <a:p>
            <a:endParaRPr lang="en-IN" dirty="0"/>
          </a:p>
          <a:p>
            <a:r>
              <a:rPr lang="en-IN" dirty="0"/>
              <a:t>In the dataset we have information on universities various countries and their ranking based on three ranking system.</a:t>
            </a:r>
          </a:p>
          <a:p>
            <a:endParaRPr lang="en-IN" dirty="0"/>
          </a:p>
          <a:p>
            <a:r>
              <a:rPr lang="en-IN" dirty="0"/>
              <a:t>It also contains data on countries represented ranked universities, criteria used and values like no of students and student staff ratio.</a:t>
            </a:r>
          </a:p>
          <a:p>
            <a:endParaRPr lang="en-IN" dirty="0"/>
          </a:p>
          <a:p>
            <a:r>
              <a:rPr lang="en-IN" dirty="0"/>
              <a:t>The master table university_ranking_year has scores and criteria for each universities per year enabling analysis of university performance across ranking over time.</a:t>
            </a:r>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1825591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Problem Statement</a:t>
            </a:r>
          </a:p>
          <a:p>
            <a:pPr algn="l"/>
            <a:r>
              <a:rPr lang="en-GB" b="0" i="0" dirty="0">
                <a:solidFill>
                  <a:srgbClr val="1F1F1F"/>
                </a:solidFill>
                <a:effectLst/>
                <a:latin typeface="Google Sans"/>
              </a:rPr>
              <a:t>University rankings are a popular way to compare the quality of different institutions of higher education. However, there are a number of problems with these rankings, including variations across systems, key factors influencing rankings, historical trends, and the impact of limitations and biases on rankings.</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The objective of this project is to conduct an exhaustive analysis of the university rankings dataset in order to explore patterns, trends, and factors influencing university rankings across different ranking systems. The goal is to provide insights that can be used to enhance the quality and competitiveness of higher education institutions worldwide.</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The project will involve the following tasks:</a:t>
            </a:r>
          </a:p>
          <a:p>
            <a:pPr algn="l">
              <a:buFont typeface="Arial" panose="020B0604020202020204" pitchFamily="34" charset="0"/>
              <a:buChar char="•"/>
            </a:pPr>
            <a:r>
              <a:rPr lang="en-GB" b="0" i="0" dirty="0">
                <a:solidFill>
                  <a:srgbClr val="1F1F1F"/>
                </a:solidFill>
                <a:effectLst/>
                <a:latin typeface="Google Sans"/>
              </a:rPr>
              <a:t>Performing a comprehensive analysis of university rankings, including variations across systems, key factors influencing rankings, historical trends, and the impact of limitations and biases on rankings.</a:t>
            </a:r>
          </a:p>
          <a:p>
            <a:pPr algn="l">
              <a:buFont typeface="Arial" panose="020B0604020202020204" pitchFamily="34" charset="0"/>
              <a:buChar char="•"/>
            </a:pPr>
            <a:r>
              <a:rPr lang="en-GB" b="0" i="0" dirty="0">
                <a:solidFill>
                  <a:srgbClr val="1F1F1F"/>
                </a:solidFill>
                <a:effectLst/>
                <a:latin typeface="Google Sans"/>
              </a:rPr>
              <a:t>Deriving meaningful conclusions and recommendations for improving ranking methodologies.</a:t>
            </a:r>
          </a:p>
          <a:p>
            <a:pPr algn="l">
              <a:buFont typeface="Arial" panose="020B0604020202020204" pitchFamily="34" charset="0"/>
              <a:buChar char="•"/>
            </a:pPr>
            <a:r>
              <a:rPr lang="en-GB" b="0" i="0" dirty="0">
                <a:solidFill>
                  <a:srgbClr val="1F1F1F"/>
                </a:solidFill>
                <a:effectLst/>
                <a:latin typeface="Google Sans"/>
              </a:rPr>
              <a:t>Compiling analysis results, conclusions, and recommendations for stakeholders.</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The success of the project will be measured by the following metrics:</a:t>
            </a:r>
          </a:p>
          <a:p>
            <a:pPr algn="l">
              <a:buFont typeface="Arial" panose="020B0604020202020204" pitchFamily="34" charset="0"/>
              <a:buChar char="•"/>
            </a:pPr>
            <a:r>
              <a:rPr lang="en-GB" b="0" i="0" dirty="0">
                <a:solidFill>
                  <a:srgbClr val="1F1F1F"/>
                </a:solidFill>
                <a:effectLst/>
                <a:latin typeface="Google Sans"/>
              </a:rPr>
              <a:t>The quality of the analysis</a:t>
            </a:r>
          </a:p>
          <a:p>
            <a:pPr algn="l">
              <a:buFont typeface="Arial" panose="020B0604020202020204" pitchFamily="34" charset="0"/>
              <a:buChar char="•"/>
            </a:pPr>
            <a:r>
              <a:rPr lang="en-GB" b="0" i="0" dirty="0">
                <a:solidFill>
                  <a:srgbClr val="1F1F1F"/>
                </a:solidFill>
                <a:effectLst/>
                <a:latin typeface="Google Sans"/>
              </a:rPr>
              <a:t>The relevance of the insights</a:t>
            </a:r>
          </a:p>
          <a:p>
            <a:pPr algn="l">
              <a:buFont typeface="Arial" panose="020B0604020202020204" pitchFamily="34" charset="0"/>
              <a:buChar char="•"/>
            </a:pPr>
            <a:r>
              <a:rPr lang="en-GB" b="0" i="0" dirty="0">
                <a:solidFill>
                  <a:srgbClr val="1F1F1F"/>
                </a:solidFill>
                <a:effectLst/>
                <a:latin typeface="Google Sans"/>
              </a:rPr>
              <a:t>The impact of the recommendations</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This project is significant because it has the potential to improve the quality and competitiveness of higher education institutions worldwide. By understanding the factors that influence university rankings, institutions can better position themselves to succeed in the global marketplace.</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Let's understand significance in detail.</a:t>
            </a:r>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3142645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0" i="0" dirty="0">
                <a:solidFill>
                  <a:srgbClr val="1F1F1F"/>
                </a:solidFill>
                <a:effectLst/>
                <a:latin typeface="Google Sans"/>
              </a:rPr>
              <a:t>University rankings analysis can provide valuable insights for prospective students, researchers, and academic institutions to make informed decisions.</a:t>
            </a:r>
          </a:p>
          <a:p>
            <a:pPr algn="l">
              <a:buFont typeface="Arial" panose="020B0604020202020204" pitchFamily="34" charset="0"/>
              <a:buNone/>
            </a:pPr>
            <a:r>
              <a:rPr lang="en-GB" b="0" i="0" dirty="0">
                <a:solidFill>
                  <a:srgbClr val="1F1F1F"/>
                </a:solidFill>
                <a:effectLst/>
                <a:latin typeface="Google Sans"/>
              </a:rPr>
              <a:t>By understanding the factors that influence university rankings, individuals and institutions can make better choices about where to study or work.</a:t>
            </a:r>
          </a:p>
          <a:p>
            <a:pPr algn="l">
              <a:buFont typeface="Arial" panose="020B0604020202020204" pitchFamily="34" charset="0"/>
              <a:buChar char="•"/>
            </a:pPr>
            <a:endParaRPr lang="en-GB" b="0" i="0" dirty="0">
              <a:solidFill>
                <a:srgbClr val="1F1F1F"/>
              </a:solidFill>
              <a:effectLst/>
              <a:latin typeface="Google Sans"/>
            </a:endParaRPr>
          </a:p>
          <a:p>
            <a:pPr algn="l">
              <a:buFont typeface="Arial" panose="020B0604020202020204" pitchFamily="34" charset="0"/>
              <a:buNone/>
            </a:pPr>
            <a:r>
              <a:rPr lang="en-GB" b="0" i="0" dirty="0">
                <a:solidFill>
                  <a:srgbClr val="1F1F1F"/>
                </a:solidFill>
                <a:effectLst/>
                <a:latin typeface="Google Sans"/>
              </a:rPr>
              <a:t>Understanding ranking criteria can help institutions identify areas for improvement.</a:t>
            </a:r>
          </a:p>
          <a:p>
            <a:pPr algn="l">
              <a:buFont typeface="Arial" panose="020B0604020202020204" pitchFamily="34" charset="0"/>
              <a:buNone/>
            </a:pPr>
            <a:r>
              <a:rPr lang="en-GB" b="0" i="0" dirty="0">
                <a:solidFill>
                  <a:srgbClr val="1F1F1F"/>
                </a:solidFill>
                <a:effectLst/>
                <a:latin typeface="Google Sans"/>
              </a:rPr>
              <a:t>By understanding what is important to ranking organizations, institutions can focus their efforts on those areas to improve their ranking.</a:t>
            </a:r>
          </a:p>
          <a:p>
            <a:pPr algn="l">
              <a:buFont typeface="Arial" panose="020B0604020202020204" pitchFamily="34" charset="0"/>
              <a:buChar char="•"/>
            </a:pPr>
            <a:endParaRPr lang="en-GB" b="0" i="0" dirty="0">
              <a:solidFill>
                <a:srgbClr val="1F1F1F"/>
              </a:solidFill>
              <a:effectLst/>
              <a:latin typeface="Google Sans"/>
            </a:endParaRPr>
          </a:p>
          <a:p>
            <a:pPr algn="l">
              <a:buFont typeface="Arial" panose="020B0604020202020204" pitchFamily="34" charset="0"/>
              <a:buNone/>
            </a:pPr>
            <a:r>
              <a:rPr lang="en-GB" b="0" i="0" dirty="0">
                <a:solidFill>
                  <a:srgbClr val="1F1F1F"/>
                </a:solidFill>
                <a:effectLst/>
                <a:latin typeface="Google Sans"/>
              </a:rPr>
              <a:t>Analysis of university rankings can allow policymakers to assess the effectiveness of ranking systems.</a:t>
            </a:r>
          </a:p>
          <a:p>
            <a:pPr algn="l">
              <a:buFont typeface="Arial" panose="020B0604020202020204" pitchFamily="34" charset="0"/>
              <a:buNone/>
            </a:pPr>
            <a:r>
              <a:rPr lang="en-GB" b="0" i="0" dirty="0">
                <a:solidFill>
                  <a:srgbClr val="1F1F1F"/>
                </a:solidFill>
                <a:effectLst/>
                <a:latin typeface="Google Sans"/>
              </a:rPr>
              <a:t>By understanding how rankings are calculated, policymakers can make sure that they are fair and accurate.</a:t>
            </a:r>
          </a:p>
          <a:p>
            <a:pPr algn="l">
              <a:buFont typeface="Arial" panose="020B0604020202020204" pitchFamily="34" charset="0"/>
              <a:buChar char="•"/>
            </a:pPr>
            <a:endParaRPr lang="en-GB" b="0" i="0" dirty="0">
              <a:solidFill>
                <a:srgbClr val="1F1F1F"/>
              </a:solidFill>
              <a:effectLst/>
              <a:latin typeface="Google Sans"/>
            </a:endParaRPr>
          </a:p>
          <a:p>
            <a:pPr algn="l">
              <a:buFont typeface="Arial" panose="020B0604020202020204" pitchFamily="34" charset="0"/>
              <a:buNone/>
            </a:pPr>
            <a:r>
              <a:rPr lang="en-GB" b="0" i="0" dirty="0">
                <a:solidFill>
                  <a:srgbClr val="1F1F1F"/>
                </a:solidFill>
                <a:effectLst/>
                <a:latin typeface="Google Sans"/>
              </a:rPr>
              <a:t>Historical analysis of university rankings can identify trends for benchmarking and strategic planning in higher education.</a:t>
            </a:r>
          </a:p>
          <a:p>
            <a:pPr algn="l">
              <a:buFont typeface="Arial" panose="020B0604020202020204" pitchFamily="34" charset="0"/>
              <a:buNone/>
            </a:pPr>
            <a:r>
              <a:rPr lang="en-GB" b="0" i="0" dirty="0">
                <a:solidFill>
                  <a:srgbClr val="1F1F1F"/>
                </a:solidFill>
                <a:effectLst/>
                <a:latin typeface="Google Sans"/>
              </a:rPr>
              <a:t>By understanding how rankings have changed over time, institutions can identify areas where they need to improve to stay competitive.</a:t>
            </a:r>
          </a:p>
          <a:p>
            <a:pPr algn="l">
              <a:buFont typeface="Arial" panose="020B0604020202020204" pitchFamily="34" charset="0"/>
              <a:buChar char="•"/>
            </a:pPr>
            <a:endParaRPr lang="en-GB" b="0" i="0" dirty="0">
              <a:solidFill>
                <a:srgbClr val="1F1F1F"/>
              </a:solidFill>
              <a:effectLst/>
              <a:latin typeface="Google Sans"/>
            </a:endParaRPr>
          </a:p>
          <a:p>
            <a:pPr algn="l">
              <a:buFont typeface="Arial" panose="020B0604020202020204" pitchFamily="34" charset="0"/>
              <a:buNone/>
            </a:pPr>
            <a:r>
              <a:rPr lang="en-GB" b="0" i="0" dirty="0">
                <a:solidFill>
                  <a:srgbClr val="1F1F1F"/>
                </a:solidFill>
                <a:effectLst/>
                <a:latin typeface="Google Sans"/>
              </a:rPr>
              <a:t>Analysis of university rankings can enable comparisons between institutions and data-driven decisions for improving higher education quality and competitiveness.</a:t>
            </a:r>
          </a:p>
          <a:p>
            <a:pPr algn="l">
              <a:buFont typeface="Arial" panose="020B0604020202020204" pitchFamily="34" charset="0"/>
              <a:buNone/>
            </a:pPr>
            <a:r>
              <a:rPr lang="en-GB" b="0" i="0" dirty="0">
                <a:solidFill>
                  <a:srgbClr val="1F1F1F"/>
                </a:solidFill>
                <a:effectLst/>
                <a:latin typeface="Google Sans"/>
              </a:rPr>
              <a:t>By comparing different institutions, institutions can identify the best practices that can be adopted to improve their own performance.</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2371993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have comprehended the problem statement and recognized the significance of the project, let's delve into a thorough understanding of the dataset.</a:t>
            </a:r>
          </a:p>
          <a:p>
            <a:endParaRPr lang="en-GB" dirty="0"/>
          </a:p>
          <a:p>
            <a:r>
              <a:rPr lang="en-GB" dirty="0"/>
              <a:t>The Entity-Relationship (ER) diagram for the Power BI Dashboard using the above database represents the relationships and interactions between various entities (tables) in the database. Here's an explanation of the ER diagram based on the provided tables:</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There are 6 tables in the dataset:</a:t>
            </a:r>
          </a:p>
          <a:p>
            <a:pPr algn="l">
              <a:buFont typeface="Arial" panose="020B0604020202020204" pitchFamily="34" charset="0"/>
              <a:buNone/>
            </a:pPr>
            <a:r>
              <a:rPr lang="en-GB" b="0" i="0" dirty="0">
                <a:solidFill>
                  <a:srgbClr val="1F1F1F"/>
                </a:solidFill>
                <a:effectLst/>
                <a:latin typeface="Google Sans"/>
              </a:rPr>
              <a:t>Country: This table contains the names of countries, which are mapped to universities using the country_id field.</a:t>
            </a:r>
          </a:p>
          <a:p>
            <a:pPr algn="l">
              <a:buFont typeface="Arial" panose="020B0604020202020204" pitchFamily="34" charset="0"/>
              <a:buNone/>
            </a:pPr>
            <a:r>
              <a:rPr lang="en-GB" b="0" i="0" dirty="0">
                <a:solidFill>
                  <a:srgbClr val="1F1F1F"/>
                </a:solidFill>
                <a:effectLst/>
                <a:latin typeface="Google Sans"/>
              </a:rPr>
              <a:t>University: This table contains a list of universities, which are related to countries.</a:t>
            </a:r>
          </a:p>
          <a:p>
            <a:pPr algn="l">
              <a:buFont typeface="Arial" panose="020B0604020202020204" pitchFamily="34" charset="0"/>
              <a:buNone/>
            </a:pPr>
            <a:r>
              <a:rPr lang="en-GB" b="0" i="0" dirty="0">
                <a:solidFill>
                  <a:srgbClr val="1F1F1F"/>
                </a:solidFill>
                <a:effectLst/>
                <a:latin typeface="Google Sans"/>
              </a:rPr>
              <a:t>Ranking system: This table contains different ranking systems.</a:t>
            </a:r>
          </a:p>
          <a:p>
            <a:pPr algn="l">
              <a:buFont typeface="Arial" panose="020B0604020202020204" pitchFamily="34" charset="0"/>
              <a:buNone/>
            </a:pPr>
            <a:r>
              <a:rPr lang="en-GB" b="0" i="0" dirty="0">
                <a:solidFill>
                  <a:srgbClr val="1F1F1F"/>
                </a:solidFill>
                <a:effectLst/>
                <a:latin typeface="Google Sans"/>
              </a:rPr>
              <a:t>Ranking criteria: This table contains a list of criteria, which are mapped to ranking systems using the ranking_system_id field.</a:t>
            </a:r>
          </a:p>
          <a:p>
            <a:pPr algn="l">
              <a:buFont typeface="Arial" panose="020B0604020202020204" pitchFamily="34" charset="0"/>
              <a:buNone/>
            </a:pPr>
            <a:r>
              <a:rPr lang="en-GB" b="0" i="0" dirty="0">
                <a:solidFill>
                  <a:srgbClr val="1F1F1F"/>
                </a:solidFill>
                <a:effectLst/>
                <a:latin typeface="Google Sans"/>
              </a:rPr>
              <a:t>University_year: This table contains information such as the number of students, the population of female students, the population of international students, and the student-to-staff ratio for several years. This table is mapped by the </a:t>
            </a:r>
            <a:r>
              <a:rPr lang="en-GB" b="0" i="0" dirty="0" err="1">
                <a:solidFill>
                  <a:srgbClr val="1F1F1F"/>
                </a:solidFill>
                <a:effectLst/>
                <a:latin typeface="Google Sans"/>
              </a:rPr>
              <a:t>University_id</a:t>
            </a:r>
            <a:r>
              <a:rPr lang="en-GB" b="0" i="0" dirty="0">
                <a:solidFill>
                  <a:srgbClr val="1F1F1F"/>
                </a:solidFill>
                <a:effectLst/>
                <a:latin typeface="Google Sans"/>
              </a:rPr>
              <a:t> field.</a:t>
            </a:r>
          </a:p>
          <a:p>
            <a:pPr algn="l">
              <a:buFont typeface="Arial" panose="020B0604020202020204" pitchFamily="34" charset="0"/>
              <a:buNone/>
            </a:pPr>
            <a:r>
              <a:rPr lang="en-GB" b="0" i="0" dirty="0">
                <a:solidFill>
                  <a:srgbClr val="1F1F1F"/>
                </a:solidFill>
                <a:effectLst/>
                <a:latin typeface="Google Sans"/>
              </a:rPr>
              <a:t>University_ranking_year: This table contains the </a:t>
            </a:r>
            <a:r>
              <a:rPr lang="en-GB" b="0" i="0" dirty="0" err="1">
                <a:solidFill>
                  <a:srgbClr val="1F1F1F"/>
                </a:solidFill>
                <a:effectLst/>
                <a:latin typeface="Google Sans"/>
              </a:rPr>
              <a:t>ranking_criteria_id</a:t>
            </a:r>
            <a:r>
              <a:rPr lang="en-GB" b="0" i="0" dirty="0">
                <a:solidFill>
                  <a:srgbClr val="1F1F1F"/>
                </a:solidFill>
                <a:effectLst/>
                <a:latin typeface="Google Sans"/>
              </a:rPr>
              <a:t> from the Ranking_criteria table, the </a:t>
            </a:r>
            <a:r>
              <a:rPr lang="en-GB" b="0" i="0" dirty="0" err="1">
                <a:solidFill>
                  <a:srgbClr val="1F1F1F"/>
                </a:solidFill>
                <a:effectLst/>
                <a:latin typeface="Google Sans"/>
              </a:rPr>
              <a:t>University_id</a:t>
            </a:r>
            <a:r>
              <a:rPr lang="en-GB" b="0" i="0" dirty="0">
                <a:solidFill>
                  <a:srgbClr val="1F1F1F"/>
                </a:solidFill>
                <a:effectLst/>
                <a:latin typeface="Google Sans"/>
              </a:rPr>
              <a:t> from the University table, the scores for each university, and the year of scoring. The relationships between the tables are shown by the lines between the tables.</a:t>
            </a:r>
          </a:p>
          <a:p>
            <a:pPr algn="l">
              <a:buFont typeface="Arial" panose="020B0604020202020204" pitchFamily="34" charset="0"/>
              <a:buNone/>
            </a:pPr>
            <a:endParaRPr lang="en-GB" b="0" i="0" dirty="0">
              <a:solidFill>
                <a:srgbClr val="1F1F1F"/>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The ER diagram visually presents the structure and relationships of the database, facilitating better understanding and design of the Power BI Dashboard. It provides a clear representation of data entities and their connections, enabling effective data analysis and visualization within the Power BI Dashboard.</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trust that you now have a clear understanding of the Capstone project requirements.</a:t>
            </a:r>
            <a:endParaRPr lang="en-IN" dirty="0"/>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334778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6.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5" cstate="email">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p:txBody>
          <a:bodyPr/>
          <a:lstStyle/>
          <a:p>
            <a:r>
              <a:rPr lang="en-US" dirty="0"/>
              <a:t>Capstone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p:txBody>
          <a:bodyPr/>
          <a:lstStyle/>
          <a:p>
            <a:r>
              <a:rPr lang="en-US" dirty="0"/>
              <a:t>University Rankings</a:t>
            </a:r>
          </a:p>
        </p:txBody>
      </p:sp>
      <p:pic>
        <p:nvPicPr>
          <p:cNvPr id="7" name="Audio 6">
            <a:hlinkClick r:id="" action="ppaction://media"/>
            <a:extLst>
              <a:ext uri="{FF2B5EF4-FFF2-40B4-BE49-F238E27FC236}">
                <a16:creationId xmlns:a16="http://schemas.microsoft.com/office/drawing/2014/main" id="{EE1CA1A1-1D51-8D1C-57C9-B957E21BCB4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5496538"/>
      </p:ext>
    </p:extLst>
  </p:cSld>
  <p:clrMapOvr>
    <a:masterClrMapping/>
  </p:clrMapOvr>
  <mc:AlternateContent xmlns:mc="http://schemas.openxmlformats.org/markup-compatibility/2006">
    <mc:Choice xmlns:p14="http://schemas.microsoft.com/office/powerpoint/2010/main" Requires="p14">
      <p:transition spd="slow" p14:dur="2000" advTm="19699"/>
    </mc:Choice>
    <mc:Fallback>
      <p:transition spd="slow" advTm="19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260351"/>
            <a:ext cx="11520487" cy="758824"/>
          </a:xfrm>
        </p:spPr>
        <p:txBody>
          <a:bodyPr anchor="ctr">
            <a:normAutofit/>
          </a:bodyPr>
          <a:lstStyle/>
          <a:p>
            <a:r>
              <a:rPr lang="en-US" dirty="0"/>
              <a:t>Overview</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graphicFrame>
        <p:nvGraphicFramePr>
          <p:cNvPr id="13" name="Content Placeholder 10">
            <a:extLst>
              <a:ext uri="{FF2B5EF4-FFF2-40B4-BE49-F238E27FC236}">
                <a16:creationId xmlns:a16="http://schemas.microsoft.com/office/drawing/2014/main" id="{7E02C4FE-213B-8EB7-7F0A-566083AF7DFF}"/>
              </a:ext>
            </a:extLst>
          </p:cNvPr>
          <p:cNvGraphicFramePr>
            <a:graphicFrameLocks noGrp="1"/>
          </p:cNvGraphicFramePr>
          <p:nvPr>
            <p:ph idx="1"/>
            <p:extLst>
              <p:ext uri="{D42A27DB-BD31-4B8C-83A1-F6EECF244321}">
                <p14:modId xmlns:p14="http://schemas.microsoft.com/office/powerpoint/2010/main" val="3847885640"/>
              </p:ext>
            </p:extLst>
          </p:nvPr>
        </p:nvGraphicFramePr>
        <p:xfrm>
          <a:off x="371474" y="1233488"/>
          <a:ext cx="11520487" cy="4943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5275BF0B-DD98-ABA2-4F66-6ED19D6CFC6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4969311"/>
      </p:ext>
    </p:extLst>
  </p:cSld>
  <p:clrMapOvr>
    <a:masterClrMapping/>
  </p:clrMapOvr>
  <mc:AlternateContent xmlns:mc="http://schemas.openxmlformats.org/markup-compatibility/2006">
    <mc:Choice xmlns:p14="http://schemas.microsoft.com/office/powerpoint/2010/main" Requires="p14">
      <p:transition spd="slow" p14:dur="2000" advTm="32823"/>
    </mc:Choice>
    <mc:Fallback>
      <p:transition spd="slow" advTm="32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475" y="1783831"/>
            <a:ext cx="3111954" cy="3290338"/>
          </a:xfrm>
        </p:spPr>
        <p:txBody>
          <a:bodyPr anchor="ctr">
            <a:normAutofit/>
          </a:bodyPr>
          <a:lstStyle/>
          <a:p>
            <a:r>
              <a:rPr lang="en-US" dirty="0"/>
              <a:t>Problem Statement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7489370" y="1783832"/>
            <a:ext cx="4402592" cy="3290338"/>
          </a:xfrm>
        </p:spPr>
        <p:txBody>
          <a:bodyPr anchor="ctr">
            <a:normAutofit/>
          </a:bodyPr>
          <a:lstStyle/>
          <a:p>
            <a:r>
              <a:rPr lang="en-US" dirty="0"/>
              <a:t>Objective</a:t>
            </a:r>
          </a:p>
          <a:p>
            <a:r>
              <a:rPr lang="en-US" dirty="0"/>
              <a:t>Analysis Scope</a:t>
            </a:r>
          </a:p>
          <a:p>
            <a:r>
              <a:rPr lang="en-US" dirty="0"/>
              <a:t>Goal</a:t>
            </a:r>
          </a:p>
          <a:p>
            <a:r>
              <a:rPr lang="en-US" dirty="0"/>
              <a:t>Insights &amp; Recommendations.</a:t>
            </a:r>
          </a:p>
          <a:p>
            <a:r>
              <a:rPr lang="en-US" dirty="0"/>
              <a:t>Report &amp; Presentation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5"/>
          <a:stretch/>
        </p:blipFill>
        <p:spPr>
          <a:xfrm>
            <a:off x="3672114" y="1614714"/>
            <a:ext cx="3628571" cy="3628571"/>
          </a:xfrm>
          <a:noFill/>
        </p:spPr>
      </p:pic>
      <p:pic>
        <p:nvPicPr>
          <p:cNvPr id="3" name="Audio 2">
            <a:hlinkClick r:id="" action="ppaction://media"/>
            <a:extLst>
              <a:ext uri="{FF2B5EF4-FFF2-40B4-BE49-F238E27FC236}">
                <a16:creationId xmlns:a16="http://schemas.microsoft.com/office/drawing/2014/main" id="{C78F4EA9-C8BA-B5ED-4628-77A0F6697C1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0311978"/>
      </p:ext>
    </p:extLst>
  </p:cSld>
  <p:clrMapOvr>
    <a:masterClrMapping/>
  </p:clrMapOvr>
  <mc:AlternateContent xmlns:mc="http://schemas.openxmlformats.org/markup-compatibility/2006">
    <mc:Choice xmlns:p14="http://schemas.microsoft.com/office/powerpoint/2010/main" Requires="p14">
      <p:transition spd="slow" p14:dur="2000" advTm="109619"/>
    </mc:Choice>
    <mc:Fallback>
      <p:transition spd="slow" advTm="109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a:xfrm>
            <a:off x="371475" y="1334424"/>
            <a:ext cx="4448175" cy="1520824"/>
          </a:xfrm>
        </p:spPr>
        <p:txBody>
          <a:bodyPr anchor="b">
            <a:normAutofit/>
          </a:bodyPr>
          <a:lstStyle/>
          <a:p>
            <a:r>
              <a:rPr lang="en-US" dirty="0"/>
              <a:t>Significance</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sz="half" idx="2"/>
          </p:nvPr>
        </p:nvSpPr>
        <p:spPr>
          <a:xfrm>
            <a:off x="3609563" y="3429000"/>
            <a:ext cx="4448175" cy="2771774"/>
          </a:xfrm>
        </p:spPr>
        <p:txBody>
          <a:bodyPr>
            <a:normAutofit/>
          </a:bodyPr>
          <a:lstStyle/>
          <a:p>
            <a:r>
              <a:rPr lang="en-GB" sz="2400" dirty="0"/>
              <a:t>Valuable insights</a:t>
            </a:r>
          </a:p>
          <a:p>
            <a:r>
              <a:rPr lang="en-GB" sz="2400" dirty="0"/>
              <a:t>Improvement focus</a:t>
            </a:r>
          </a:p>
          <a:p>
            <a:r>
              <a:rPr lang="en-GB" sz="2400" dirty="0"/>
              <a:t>Evaluation of effectiveness</a:t>
            </a:r>
          </a:p>
          <a:p>
            <a:r>
              <a:rPr lang="en-GB" sz="2400" dirty="0"/>
              <a:t>Trend identification</a:t>
            </a:r>
          </a:p>
          <a:p>
            <a:r>
              <a:rPr lang="en-GB" sz="2400" dirty="0"/>
              <a:t>Comprehensive understanding</a:t>
            </a:r>
            <a:endParaRPr lang="en-US" sz="2400" dirty="0"/>
          </a:p>
        </p:txBody>
      </p:sp>
      <p:pic>
        <p:nvPicPr>
          <p:cNvPr id="6" name="Content Placeholder 5" descr="A black and white symbol with a gear and arrow&#10;&#10;Description automatically generated">
            <a:extLst>
              <a:ext uri="{FF2B5EF4-FFF2-40B4-BE49-F238E27FC236}">
                <a16:creationId xmlns:a16="http://schemas.microsoft.com/office/drawing/2014/main" id="{A4CDC7BB-3824-2943-5EA5-60F3BC931B91}"/>
              </a:ext>
            </a:extLst>
          </p:cNvPr>
          <p:cNvPicPr>
            <a:picLocks noGrp="1" noChangeAspect="1"/>
          </p:cNvPicPr>
          <p:nvPr>
            <p:ph sz="half" idx="1"/>
          </p:nvPr>
        </p:nvPicPr>
        <p:blipFill rotWithShape="1">
          <a:blip r:embed="rId5"/>
          <a:srcRect r="5036" b="3"/>
          <a:stretch/>
        </p:blipFill>
        <p:spPr>
          <a:xfrm>
            <a:off x="371475" y="3118776"/>
            <a:ext cx="2926800" cy="3081922"/>
          </a:xfrm>
          <a:noFill/>
        </p:spPr>
      </p:pic>
      <p:pic>
        <p:nvPicPr>
          <p:cNvPr id="20" name="Picture 19">
            <a:extLst>
              <a:ext uri="{FF2B5EF4-FFF2-40B4-BE49-F238E27FC236}">
                <a16:creationId xmlns:a16="http://schemas.microsoft.com/office/drawing/2014/main" id="{F46E54D5-7F1A-A094-FF3C-96B1AAA123D4}"/>
              </a:ext>
            </a:extLst>
          </p:cNvPr>
          <p:cNvPicPr>
            <a:picLocks noChangeAspect="1"/>
          </p:cNvPicPr>
          <p:nvPr/>
        </p:nvPicPr>
        <p:blipFill rotWithShape="1">
          <a:blip r:embed="rId6"/>
          <a:srcRect l="9175" r="15112"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pic>
        <p:nvPicPr>
          <p:cNvPr id="13" name="Audio 12">
            <a:hlinkClick r:id="" action="ppaction://media"/>
            <a:extLst>
              <a:ext uri="{FF2B5EF4-FFF2-40B4-BE49-F238E27FC236}">
                <a16:creationId xmlns:a16="http://schemas.microsoft.com/office/drawing/2014/main" id="{5CB4247B-9B82-F42D-95E6-7C76F92B3FC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026269"/>
      </p:ext>
    </p:extLst>
  </p:cSld>
  <p:clrMapOvr>
    <a:masterClrMapping/>
  </p:clrMapOvr>
  <mc:AlternateContent xmlns:mc="http://schemas.openxmlformats.org/markup-compatibility/2006">
    <mc:Choice xmlns:p14="http://schemas.microsoft.com/office/powerpoint/2010/main" Requires="p14">
      <p:transition spd="slow" p14:dur="2000" advTm="82639"/>
    </mc:Choice>
    <mc:Fallback>
      <p:transition spd="slow" advTm="82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1143502" y="424041"/>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dirty="0">
                <a:ln>
                  <a:noFill/>
                </a:ln>
                <a:solidFill>
                  <a:schemeClr val="tx1"/>
                </a:solidFill>
                <a:effectLst/>
                <a:uLnTx/>
                <a:uFillTx/>
                <a:latin typeface="+mj-lt"/>
                <a:ea typeface="+mn-ea"/>
                <a:cs typeface="+mn-cs"/>
              </a:rPr>
              <a:t>ER Diagram</a:t>
            </a:r>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5</a:t>
            </a:fld>
            <a:endParaRPr lang="en-US" dirty="0"/>
          </a:p>
        </p:txBody>
      </p:sp>
      <p:pic>
        <p:nvPicPr>
          <p:cNvPr id="8" name="Picture 7">
            <a:extLst>
              <a:ext uri="{FF2B5EF4-FFF2-40B4-BE49-F238E27FC236}">
                <a16:creationId xmlns:a16="http://schemas.microsoft.com/office/drawing/2014/main" id="{A7D1BB4D-C822-C63E-D1C5-6E324F92680F}"/>
              </a:ext>
            </a:extLst>
          </p:cNvPr>
          <p:cNvPicPr>
            <a:picLocks noChangeAspect="1"/>
          </p:cNvPicPr>
          <p:nvPr/>
        </p:nvPicPr>
        <p:blipFill>
          <a:blip r:embed="rId5"/>
          <a:stretch>
            <a:fillRect/>
          </a:stretch>
        </p:blipFill>
        <p:spPr>
          <a:xfrm>
            <a:off x="894624" y="1478627"/>
            <a:ext cx="10402752" cy="4953691"/>
          </a:xfrm>
          <a:prstGeom prst="rect">
            <a:avLst/>
          </a:prstGeom>
        </p:spPr>
      </p:pic>
      <p:pic>
        <p:nvPicPr>
          <p:cNvPr id="16" name="Audio 15">
            <a:hlinkClick r:id="" action="ppaction://media"/>
            <a:extLst>
              <a:ext uri="{FF2B5EF4-FFF2-40B4-BE49-F238E27FC236}">
                <a16:creationId xmlns:a16="http://schemas.microsoft.com/office/drawing/2014/main" id="{0F10CD24-35E0-F8E5-7015-7C84957D090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9670743"/>
      </p:ext>
    </p:extLst>
  </p:cSld>
  <p:clrMapOvr>
    <a:masterClrMapping/>
  </p:clrMapOvr>
  <mc:AlternateContent xmlns:mc="http://schemas.openxmlformats.org/markup-compatibility/2006">
    <mc:Choice xmlns:p14="http://schemas.microsoft.com/office/powerpoint/2010/main" Requires="p14">
      <p:transition spd="slow" p14:dur="2000" advTm="103386"/>
    </mc:Choice>
    <mc:Fallback>
      <p:transition spd="slow" advTm="103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340</TotalTime>
  <Words>1046</Words>
  <Application>Microsoft Office PowerPoint</Application>
  <PresentationFormat>Widescreen</PresentationFormat>
  <Paragraphs>93</Paragraphs>
  <Slides>5</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Google Sans</vt:lpstr>
      <vt:lpstr>Office Theme</vt:lpstr>
      <vt:lpstr>Capstone Project</vt:lpstr>
      <vt:lpstr>Overview</vt:lpstr>
      <vt:lpstr>Problem Statement</vt:lpstr>
      <vt:lpstr>Significance</vt:lpstr>
      <vt:lpstr>ER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Shiraj Ahmad</cp:lastModifiedBy>
  <cp:revision>14</cp:revision>
  <dcterms:created xsi:type="dcterms:W3CDTF">2023-07-12T12:40:49Z</dcterms:created>
  <dcterms:modified xsi:type="dcterms:W3CDTF">2023-07-20T21:49:11Z</dcterms:modified>
</cp:coreProperties>
</file>